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18288000" cy="10287000"/>
  <p:notesSz cx="6858000" cy="9144000"/>
  <p:embeddedFontLst>
    <p:embeddedFont>
      <p:font typeface="Bobby Jones" charset="1" panose="00000000000000000000"/>
      <p:regular r:id="rId18"/>
    </p:embeddedFont>
    <p:embeddedFont>
      <p:font typeface="Poppins" charset="1" panose="00000500000000000000"/>
      <p:regular r:id="rId19"/>
    </p:embeddedFont>
    <p:embeddedFont>
      <p:font typeface="Canva Sans Bold" charset="1" panose="020B0803030501040103"/>
      <p:regular r:id="rId20"/>
    </p:embeddedFont>
    <p:embeddedFont>
      <p:font typeface="Canva Sans" charset="1" panose="020B0503030501040103"/>
      <p:regular r:id="rId21"/>
    </p:embeddedFont>
    <p:embeddedFont>
      <p:font typeface="Poppins Semi-Bold" charset="1" panose="0000070000000000000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6.png" Type="http://schemas.openxmlformats.org/officeDocument/2006/relationships/image"/><Relationship Id="rId7" Target="../media/image7.svg" Type="http://schemas.openxmlformats.org/officeDocument/2006/relationships/image"/><Relationship Id="rId8" Target="../media/image9.png" Type="http://schemas.openxmlformats.org/officeDocument/2006/relationships/image"/><Relationship Id="rId9" Target="../media/image10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6.png" Type="http://schemas.openxmlformats.org/officeDocument/2006/relationships/image"/><Relationship Id="rId7" Target="../media/image7.svg" Type="http://schemas.openxmlformats.org/officeDocument/2006/relationships/image"/><Relationship Id="rId8" Target="../media/image11.png" Type="http://schemas.openxmlformats.org/officeDocument/2006/relationships/image"/><Relationship Id="rId9" Target="../media/image12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2.sv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1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8.jpe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6.png" Type="http://schemas.openxmlformats.org/officeDocument/2006/relationships/image"/><Relationship Id="rId7" Target="../media/image7.svg" Type="http://schemas.openxmlformats.org/officeDocument/2006/relationships/image"/><Relationship Id="rId8" Target="../media/image9.png" Type="http://schemas.openxmlformats.org/officeDocument/2006/relationships/image"/><Relationship Id="rId9" Target="../media/image10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.png" Type="http://schemas.openxmlformats.org/officeDocument/2006/relationships/image"/><Relationship Id="rId11" Target="../media/image14.svg" Type="http://schemas.openxmlformats.org/officeDocument/2006/relationships/image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6.png" Type="http://schemas.openxmlformats.org/officeDocument/2006/relationships/image"/><Relationship Id="rId7" Target="../media/image7.svg" Type="http://schemas.openxmlformats.org/officeDocument/2006/relationships/image"/><Relationship Id="rId8" Target="../media/image11.png" Type="http://schemas.openxmlformats.org/officeDocument/2006/relationships/image"/><Relationship Id="rId9" Target="../media/image12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.svg" Type="http://schemas.openxmlformats.org/officeDocument/2006/relationships/image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5.jpe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13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2" Target="../media/image16.png" Type="http://schemas.openxmlformats.org/officeDocument/2006/relationships/image"/><Relationship Id="rId3" Target="../media/image17.svg" Type="http://schemas.openxmlformats.org/officeDocument/2006/relationships/image"/><Relationship Id="rId4" Target="../media/image18.jpeg" Type="http://schemas.openxmlformats.org/officeDocument/2006/relationships/image"/><Relationship Id="rId5" Target="../media/image19.jpeg" Type="http://schemas.openxmlformats.org/officeDocument/2006/relationships/image"/><Relationship Id="rId6" Target="../media/image4.png" Type="http://schemas.openxmlformats.org/officeDocument/2006/relationships/image"/><Relationship Id="rId7" Target="../media/image5.svg" Type="http://schemas.openxmlformats.org/officeDocument/2006/relationships/image"/><Relationship Id="rId8" Target="../media/image6.png" Type="http://schemas.openxmlformats.org/officeDocument/2006/relationships/image"/><Relationship Id="rId9" Target="../media/image7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0.jpeg" Type="http://schemas.openxmlformats.org/officeDocument/2006/relationships/image"/><Relationship Id="rId11" Target="../media/image21.jpeg" Type="http://schemas.openxmlformats.org/officeDocument/2006/relationships/image"/><Relationship Id="rId2" Target="../media/image16.png" Type="http://schemas.openxmlformats.org/officeDocument/2006/relationships/image"/><Relationship Id="rId3" Target="../media/image17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6.png" Type="http://schemas.openxmlformats.org/officeDocument/2006/relationships/image"/><Relationship Id="rId7" Target="../media/image7.svg" Type="http://schemas.openxmlformats.org/officeDocument/2006/relationships/image"/><Relationship Id="rId8" Target="../media/image9.png" Type="http://schemas.openxmlformats.org/officeDocument/2006/relationships/image"/><Relationship Id="rId9" Target="../media/image10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2.jpeg" Type="http://schemas.openxmlformats.org/officeDocument/2006/relationships/image"/><Relationship Id="rId2" Target="../media/image16.png" Type="http://schemas.openxmlformats.org/officeDocument/2006/relationships/image"/><Relationship Id="rId3" Target="../media/image17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6.png" Type="http://schemas.openxmlformats.org/officeDocument/2006/relationships/image"/><Relationship Id="rId7" Target="../media/image7.svg" Type="http://schemas.openxmlformats.org/officeDocument/2006/relationships/image"/><Relationship Id="rId8" Target="../media/image9.png" Type="http://schemas.openxmlformats.org/officeDocument/2006/relationships/image"/><Relationship Id="rId9" Target="../media/image10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.svg" Type="http://schemas.openxmlformats.org/officeDocument/2006/relationships/image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23.jpe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9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-14287" t="-28290" r="0" b="-707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6496626" cy="10287000"/>
            <a:chOff x="0" y="0"/>
            <a:chExt cx="4344790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344791" cy="2709333"/>
            </a:xfrm>
            <a:custGeom>
              <a:avLst/>
              <a:gdLst/>
              <a:ahLst/>
              <a:cxnLst/>
              <a:rect r="r" b="b" t="t" l="l"/>
              <a:pathLst>
                <a:path h="2709333" w="4344791">
                  <a:moveTo>
                    <a:pt x="0" y="0"/>
                  </a:moveTo>
                  <a:lnTo>
                    <a:pt x="4344791" y="0"/>
                  </a:lnTo>
                  <a:lnTo>
                    <a:pt x="4344791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true">
              <a:gsLst>
                <a:gs pos="0">
                  <a:srgbClr val="FFFFFF">
                    <a:alpha val="100000"/>
                  </a:srgbClr>
                </a:gs>
                <a:gs pos="33333">
                  <a:srgbClr val="FFFFFF">
                    <a:alpha val="100000"/>
                  </a:srgbClr>
                </a:gs>
                <a:gs pos="66667">
                  <a:srgbClr val="FFFFFF">
                    <a:alpha val="10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344790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true" flipV="false" rot="-5931620">
            <a:off x="5277259" y="-5894618"/>
            <a:ext cx="5404519" cy="10214726"/>
          </a:xfrm>
          <a:custGeom>
            <a:avLst/>
            <a:gdLst/>
            <a:ahLst/>
            <a:cxnLst/>
            <a:rect r="r" b="b" t="t" l="l"/>
            <a:pathLst>
              <a:path h="10214726" w="5404519">
                <a:moveTo>
                  <a:pt x="5404519" y="0"/>
                </a:moveTo>
                <a:lnTo>
                  <a:pt x="0" y="0"/>
                </a:lnTo>
                <a:lnTo>
                  <a:pt x="0" y="10214726"/>
                </a:lnTo>
                <a:lnTo>
                  <a:pt x="5404519" y="10214726"/>
                </a:lnTo>
                <a:lnTo>
                  <a:pt x="5404519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true" rot="8510065">
            <a:off x="-220504" y="6541392"/>
            <a:ext cx="4147622" cy="7839148"/>
          </a:xfrm>
          <a:custGeom>
            <a:avLst/>
            <a:gdLst/>
            <a:ahLst/>
            <a:cxnLst/>
            <a:rect r="r" b="b" t="t" l="l"/>
            <a:pathLst>
              <a:path h="7839148" w="4147622">
                <a:moveTo>
                  <a:pt x="4147622" y="7839149"/>
                </a:moveTo>
                <a:lnTo>
                  <a:pt x="0" y="7839149"/>
                </a:lnTo>
                <a:lnTo>
                  <a:pt x="0" y="0"/>
                </a:lnTo>
                <a:lnTo>
                  <a:pt x="4147622" y="0"/>
                </a:lnTo>
                <a:lnTo>
                  <a:pt x="4147622" y="7839149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823344">
            <a:off x="8752050" y="2170511"/>
            <a:ext cx="920651" cy="920651"/>
          </a:xfrm>
          <a:custGeom>
            <a:avLst/>
            <a:gdLst/>
            <a:ahLst/>
            <a:cxnLst/>
            <a:rect r="r" b="b" t="t" l="l"/>
            <a:pathLst>
              <a:path h="920651" w="920651">
                <a:moveTo>
                  <a:pt x="0" y="0"/>
                </a:moveTo>
                <a:lnTo>
                  <a:pt x="920651" y="0"/>
                </a:lnTo>
                <a:lnTo>
                  <a:pt x="920651" y="920651"/>
                </a:lnTo>
                <a:lnTo>
                  <a:pt x="0" y="92065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823344">
            <a:off x="8558149" y="2490447"/>
            <a:ext cx="920651" cy="920651"/>
          </a:xfrm>
          <a:custGeom>
            <a:avLst/>
            <a:gdLst/>
            <a:ahLst/>
            <a:cxnLst/>
            <a:rect r="r" b="b" t="t" l="l"/>
            <a:pathLst>
              <a:path h="920651" w="920651">
                <a:moveTo>
                  <a:pt x="0" y="0"/>
                </a:moveTo>
                <a:lnTo>
                  <a:pt x="920651" y="0"/>
                </a:lnTo>
                <a:lnTo>
                  <a:pt x="920651" y="920651"/>
                </a:lnTo>
                <a:lnTo>
                  <a:pt x="0" y="92065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613530" y="5735477"/>
            <a:ext cx="300229" cy="300229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ED665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8057810" y="8094092"/>
            <a:ext cx="474357" cy="474357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ED665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2036025" y="872188"/>
            <a:ext cx="39377" cy="39377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5C9B4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74078" lIns="74078" bIns="74078" rIns="74078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763645" y="3291102"/>
            <a:ext cx="13872879" cy="28067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199"/>
              </a:lnSpc>
              <a:spcBef>
                <a:spcPct val="0"/>
              </a:spcBef>
            </a:pPr>
            <a:r>
              <a:rPr lang="en-US" sz="7999" spc="79">
                <a:solidFill>
                  <a:srgbClr val="171C20"/>
                </a:solidFill>
                <a:latin typeface="Bobby Jones"/>
                <a:ea typeface="Bobby Jones"/>
                <a:cs typeface="Bobby Jones"/>
                <a:sym typeface="Bobby Jones"/>
              </a:rPr>
              <a:t>HEART DISEASE PREDICTION USING MACHINE LEARNING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519366" y="6437770"/>
            <a:ext cx="8062796" cy="325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The Silent Kill</a:t>
            </a:r>
            <a:r>
              <a:rPr lang="en-US"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er: Innovations in Cardiovascular Disease Prevention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4967294">
            <a:off x="3523082" y="6387744"/>
            <a:ext cx="5404519" cy="10214726"/>
          </a:xfrm>
          <a:custGeom>
            <a:avLst/>
            <a:gdLst/>
            <a:ahLst/>
            <a:cxnLst/>
            <a:rect r="r" b="b" t="t" l="l"/>
            <a:pathLst>
              <a:path h="10214726" w="5404519">
                <a:moveTo>
                  <a:pt x="0" y="0"/>
                </a:moveTo>
                <a:lnTo>
                  <a:pt x="5404519" y="0"/>
                </a:lnTo>
                <a:lnTo>
                  <a:pt x="5404519" y="10214726"/>
                </a:lnTo>
                <a:lnTo>
                  <a:pt x="0" y="102147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876301" y="2534781"/>
            <a:ext cx="5217437" cy="5217437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4533685" y="5734117"/>
            <a:ext cx="2988562" cy="2988562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ED665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574633" y="6403573"/>
            <a:ext cx="300229" cy="300229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ED665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-823344">
            <a:off x="7974483" y="1657313"/>
            <a:ext cx="920651" cy="920651"/>
          </a:xfrm>
          <a:custGeom>
            <a:avLst/>
            <a:gdLst/>
            <a:ahLst/>
            <a:cxnLst/>
            <a:rect r="r" b="b" t="t" l="l"/>
            <a:pathLst>
              <a:path h="920651" w="920651">
                <a:moveTo>
                  <a:pt x="0" y="0"/>
                </a:moveTo>
                <a:lnTo>
                  <a:pt x="920651" y="0"/>
                </a:lnTo>
                <a:lnTo>
                  <a:pt x="920651" y="920650"/>
                </a:lnTo>
                <a:lnTo>
                  <a:pt x="0" y="9206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823344">
            <a:off x="7780582" y="1977249"/>
            <a:ext cx="920651" cy="920651"/>
          </a:xfrm>
          <a:custGeom>
            <a:avLst/>
            <a:gdLst/>
            <a:ahLst/>
            <a:cxnLst/>
            <a:rect r="r" b="b" t="t" l="l"/>
            <a:pathLst>
              <a:path h="920651" w="920651">
                <a:moveTo>
                  <a:pt x="0" y="0"/>
                </a:moveTo>
                <a:lnTo>
                  <a:pt x="920651" y="0"/>
                </a:lnTo>
                <a:lnTo>
                  <a:pt x="920651" y="920651"/>
                </a:lnTo>
                <a:lnTo>
                  <a:pt x="0" y="92065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8423583" y="8038569"/>
            <a:ext cx="474357" cy="474357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ED665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2036025" y="872188"/>
            <a:ext cx="39377" cy="39377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5C9B4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74078" lIns="74078" bIns="74078" rIns="74078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0" id="20"/>
          <p:cNvSpPr/>
          <p:nvPr/>
        </p:nvSpPr>
        <p:spPr>
          <a:xfrm flipH="false" flipV="false" rot="0">
            <a:off x="16997119" y="693219"/>
            <a:ext cx="433631" cy="288907"/>
          </a:xfrm>
          <a:custGeom>
            <a:avLst/>
            <a:gdLst/>
            <a:ahLst/>
            <a:cxnLst/>
            <a:rect r="r" b="b" t="t" l="l"/>
            <a:pathLst>
              <a:path h="288907" w="433631">
                <a:moveTo>
                  <a:pt x="0" y="0"/>
                </a:moveTo>
                <a:lnTo>
                  <a:pt x="433631" y="0"/>
                </a:lnTo>
                <a:lnTo>
                  <a:pt x="433631" y="288906"/>
                </a:lnTo>
                <a:lnTo>
                  <a:pt x="0" y="28890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724748" y="639968"/>
            <a:ext cx="4436946" cy="12149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855"/>
              </a:lnSpc>
            </a:pPr>
            <a:r>
              <a:rPr lang="en-US" sz="7039">
                <a:solidFill>
                  <a:srgbClr val="000000"/>
                </a:solidFill>
                <a:latin typeface="Bobby Jones"/>
                <a:ea typeface="Bobby Jones"/>
                <a:cs typeface="Bobby Jones"/>
                <a:sym typeface="Bobby Jones"/>
              </a:rPr>
              <a:t>Concl</a:t>
            </a:r>
            <a:r>
              <a:rPr lang="en-US" sz="7039">
                <a:solidFill>
                  <a:srgbClr val="000000"/>
                </a:solidFill>
                <a:latin typeface="Bobby Jones"/>
                <a:ea typeface="Bobby Jones"/>
                <a:cs typeface="Bobby Jones"/>
                <a:sym typeface="Bobby Jones"/>
              </a:rPr>
              <a:t>usion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644604" y="2635922"/>
            <a:ext cx="15580408" cy="46718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197"/>
              </a:lnSpc>
            </a:pPr>
            <a:r>
              <a:rPr lang="en-US" sz="4426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•- </a:t>
            </a:r>
            <a:r>
              <a:rPr lang="en-US" sz="4426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 classification model was successfully developed and tested.</a:t>
            </a:r>
          </a:p>
          <a:p>
            <a:pPr algn="just">
              <a:lnSpc>
                <a:spcPts val="6197"/>
              </a:lnSpc>
            </a:pPr>
            <a:r>
              <a:rPr lang="en-US" sz="4426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•- Random Forest gave the best performance.</a:t>
            </a:r>
          </a:p>
          <a:p>
            <a:pPr algn="just">
              <a:lnSpc>
                <a:spcPts val="6197"/>
              </a:lnSpc>
            </a:pPr>
            <a:r>
              <a:rPr lang="en-US" sz="4426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•- Feature importance and ROC helped understand model behavior.</a:t>
            </a:r>
          </a:p>
          <a:p>
            <a:pPr algn="just">
              <a:lnSpc>
                <a:spcPts val="6197"/>
              </a:lnSpc>
            </a:pP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-4817078">
            <a:off x="7584624" y="-5318198"/>
            <a:ext cx="5404519" cy="10214726"/>
          </a:xfrm>
          <a:custGeom>
            <a:avLst/>
            <a:gdLst/>
            <a:ahLst/>
            <a:cxnLst/>
            <a:rect r="r" b="b" t="t" l="l"/>
            <a:pathLst>
              <a:path h="10214726" w="5404519">
                <a:moveTo>
                  <a:pt x="5404519" y="0"/>
                </a:moveTo>
                <a:lnTo>
                  <a:pt x="0" y="0"/>
                </a:lnTo>
                <a:lnTo>
                  <a:pt x="0" y="10214726"/>
                </a:lnTo>
                <a:lnTo>
                  <a:pt x="5404519" y="10214726"/>
                </a:lnTo>
                <a:lnTo>
                  <a:pt x="5404519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2074875" y="7084054"/>
            <a:ext cx="7847157" cy="7847157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5C9B4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574633" y="6403573"/>
            <a:ext cx="300229" cy="300229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ED665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8802047" y="5276562"/>
            <a:ext cx="474357" cy="474357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ED665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-823344">
            <a:off x="16660060" y="8513734"/>
            <a:ext cx="920651" cy="920651"/>
          </a:xfrm>
          <a:custGeom>
            <a:avLst/>
            <a:gdLst/>
            <a:ahLst/>
            <a:cxnLst/>
            <a:rect r="r" b="b" t="t" l="l"/>
            <a:pathLst>
              <a:path h="920651" w="920651">
                <a:moveTo>
                  <a:pt x="0" y="0"/>
                </a:moveTo>
                <a:lnTo>
                  <a:pt x="920650" y="0"/>
                </a:lnTo>
                <a:lnTo>
                  <a:pt x="920650" y="920650"/>
                </a:lnTo>
                <a:lnTo>
                  <a:pt x="0" y="9206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823344">
            <a:off x="16466159" y="8833670"/>
            <a:ext cx="920651" cy="920651"/>
          </a:xfrm>
          <a:custGeom>
            <a:avLst/>
            <a:gdLst/>
            <a:ahLst/>
            <a:cxnLst/>
            <a:rect r="r" b="b" t="t" l="l"/>
            <a:pathLst>
              <a:path h="920651" w="920651">
                <a:moveTo>
                  <a:pt x="0" y="0"/>
                </a:moveTo>
                <a:lnTo>
                  <a:pt x="920650" y="0"/>
                </a:lnTo>
                <a:lnTo>
                  <a:pt x="920650" y="920650"/>
                </a:lnTo>
                <a:lnTo>
                  <a:pt x="0" y="92065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2036025" y="872188"/>
            <a:ext cx="39377" cy="39377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5C9B4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74078" lIns="74078" bIns="74078" rIns="74078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16997119" y="693219"/>
            <a:ext cx="433631" cy="288907"/>
          </a:xfrm>
          <a:custGeom>
            <a:avLst/>
            <a:gdLst/>
            <a:ahLst/>
            <a:cxnLst/>
            <a:rect r="r" b="b" t="t" l="l"/>
            <a:pathLst>
              <a:path h="288907" w="433631">
                <a:moveTo>
                  <a:pt x="0" y="0"/>
                </a:moveTo>
                <a:lnTo>
                  <a:pt x="433631" y="0"/>
                </a:lnTo>
                <a:lnTo>
                  <a:pt x="433631" y="288906"/>
                </a:lnTo>
                <a:lnTo>
                  <a:pt x="0" y="28890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724748" y="502719"/>
            <a:ext cx="5750314" cy="15234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254"/>
              </a:lnSpc>
            </a:pPr>
            <a:r>
              <a:rPr lang="en-US" sz="8753">
                <a:solidFill>
                  <a:srgbClr val="171C20"/>
                </a:solidFill>
                <a:latin typeface="Bobby Jones"/>
                <a:ea typeface="Bobby Jones"/>
                <a:cs typeface="Bobby Jones"/>
                <a:sym typeface="Bobby Jones"/>
              </a:rPr>
              <a:t>References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574633" y="2937539"/>
            <a:ext cx="13201137" cy="4582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5199" b="true">
                <a:solidFill>
                  <a:srgbClr val="171C2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•- UCI</a:t>
            </a:r>
            <a:r>
              <a:rPr lang="en-US" sz="5199" b="true">
                <a:solidFill>
                  <a:srgbClr val="171C2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Machine Learning Repository</a:t>
            </a:r>
          </a:p>
          <a:p>
            <a:pPr algn="l">
              <a:lnSpc>
                <a:spcPts val="7279"/>
              </a:lnSpc>
            </a:pPr>
            <a:r>
              <a:rPr lang="en-US" sz="5199" b="true">
                <a:solidFill>
                  <a:srgbClr val="171C2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•- Scikit-learn Documentation</a:t>
            </a:r>
          </a:p>
          <a:p>
            <a:pPr algn="l">
              <a:lnSpc>
                <a:spcPts val="7279"/>
              </a:lnSpc>
            </a:pPr>
            <a:r>
              <a:rPr lang="en-US" sz="5199" b="true">
                <a:solidFill>
                  <a:srgbClr val="171C2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•- Research papers and articles on heart disease prediction</a:t>
            </a:r>
          </a:p>
          <a:p>
            <a:pPr algn="ctr">
              <a:lnSpc>
                <a:spcPts val="7279"/>
              </a:lnSpc>
            </a:pP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-14287" t="-28290" r="0" b="-707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6496626" cy="10287000"/>
            <a:chOff x="0" y="0"/>
            <a:chExt cx="4344790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344791" cy="2709333"/>
            </a:xfrm>
            <a:custGeom>
              <a:avLst/>
              <a:gdLst/>
              <a:ahLst/>
              <a:cxnLst/>
              <a:rect r="r" b="b" t="t" l="l"/>
              <a:pathLst>
                <a:path h="2709333" w="4344791">
                  <a:moveTo>
                    <a:pt x="0" y="0"/>
                  </a:moveTo>
                  <a:lnTo>
                    <a:pt x="4344791" y="0"/>
                  </a:lnTo>
                  <a:lnTo>
                    <a:pt x="4344791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true">
              <a:gsLst>
                <a:gs pos="0">
                  <a:srgbClr val="FFFFFF">
                    <a:alpha val="100000"/>
                  </a:srgbClr>
                </a:gs>
                <a:gs pos="33333">
                  <a:srgbClr val="FFFFFF">
                    <a:alpha val="100000"/>
                  </a:srgbClr>
                </a:gs>
                <a:gs pos="66667">
                  <a:srgbClr val="FFFFFF">
                    <a:alpha val="10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344790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true" flipV="false" rot="-5931620">
            <a:off x="5277259" y="-5894618"/>
            <a:ext cx="5404519" cy="10214726"/>
          </a:xfrm>
          <a:custGeom>
            <a:avLst/>
            <a:gdLst/>
            <a:ahLst/>
            <a:cxnLst/>
            <a:rect r="r" b="b" t="t" l="l"/>
            <a:pathLst>
              <a:path h="10214726" w="5404519">
                <a:moveTo>
                  <a:pt x="5404519" y="0"/>
                </a:moveTo>
                <a:lnTo>
                  <a:pt x="0" y="0"/>
                </a:lnTo>
                <a:lnTo>
                  <a:pt x="0" y="10214726"/>
                </a:lnTo>
                <a:lnTo>
                  <a:pt x="5404519" y="10214726"/>
                </a:lnTo>
                <a:lnTo>
                  <a:pt x="5404519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true" rot="8510065">
            <a:off x="-220504" y="6541392"/>
            <a:ext cx="4147622" cy="7839148"/>
          </a:xfrm>
          <a:custGeom>
            <a:avLst/>
            <a:gdLst/>
            <a:ahLst/>
            <a:cxnLst/>
            <a:rect r="r" b="b" t="t" l="l"/>
            <a:pathLst>
              <a:path h="7839148" w="4147622">
                <a:moveTo>
                  <a:pt x="4147622" y="7839149"/>
                </a:moveTo>
                <a:lnTo>
                  <a:pt x="0" y="7839149"/>
                </a:lnTo>
                <a:lnTo>
                  <a:pt x="0" y="0"/>
                </a:lnTo>
                <a:lnTo>
                  <a:pt x="4147622" y="0"/>
                </a:lnTo>
                <a:lnTo>
                  <a:pt x="4147622" y="7839149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823344">
            <a:off x="8752050" y="2170511"/>
            <a:ext cx="920651" cy="920651"/>
          </a:xfrm>
          <a:custGeom>
            <a:avLst/>
            <a:gdLst/>
            <a:ahLst/>
            <a:cxnLst/>
            <a:rect r="r" b="b" t="t" l="l"/>
            <a:pathLst>
              <a:path h="920651" w="920651">
                <a:moveTo>
                  <a:pt x="0" y="0"/>
                </a:moveTo>
                <a:lnTo>
                  <a:pt x="920651" y="0"/>
                </a:lnTo>
                <a:lnTo>
                  <a:pt x="920651" y="920651"/>
                </a:lnTo>
                <a:lnTo>
                  <a:pt x="0" y="92065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823344">
            <a:off x="8558149" y="2490447"/>
            <a:ext cx="920651" cy="920651"/>
          </a:xfrm>
          <a:custGeom>
            <a:avLst/>
            <a:gdLst/>
            <a:ahLst/>
            <a:cxnLst/>
            <a:rect r="r" b="b" t="t" l="l"/>
            <a:pathLst>
              <a:path h="920651" w="920651">
                <a:moveTo>
                  <a:pt x="0" y="0"/>
                </a:moveTo>
                <a:lnTo>
                  <a:pt x="920651" y="0"/>
                </a:lnTo>
                <a:lnTo>
                  <a:pt x="920651" y="920651"/>
                </a:lnTo>
                <a:lnTo>
                  <a:pt x="0" y="92065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613530" y="5735477"/>
            <a:ext cx="300229" cy="300229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ED665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8057810" y="8094092"/>
            <a:ext cx="474357" cy="474357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ED665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2036025" y="872188"/>
            <a:ext cx="39377" cy="39377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5C9B4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74078" lIns="74078" bIns="74078" rIns="74078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0">
            <a:off x="16997119" y="693219"/>
            <a:ext cx="433631" cy="288907"/>
          </a:xfrm>
          <a:custGeom>
            <a:avLst/>
            <a:gdLst/>
            <a:ahLst/>
            <a:cxnLst/>
            <a:rect r="r" b="b" t="t" l="l"/>
            <a:pathLst>
              <a:path h="288907" w="433631">
                <a:moveTo>
                  <a:pt x="0" y="0"/>
                </a:moveTo>
                <a:lnTo>
                  <a:pt x="433631" y="0"/>
                </a:lnTo>
                <a:lnTo>
                  <a:pt x="433631" y="288906"/>
                </a:lnTo>
                <a:lnTo>
                  <a:pt x="0" y="28890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1770171" y="3164458"/>
            <a:ext cx="8050116" cy="14446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199"/>
              </a:lnSpc>
              <a:spcBef>
                <a:spcPct val="0"/>
              </a:spcBef>
            </a:pPr>
            <a:r>
              <a:rPr lang="en-US" b="true" sz="7999" spc="79">
                <a:solidFill>
                  <a:srgbClr val="171C2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THANK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770171" y="4309901"/>
            <a:ext cx="8050116" cy="14446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199"/>
              </a:lnSpc>
              <a:spcBef>
                <a:spcPct val="0"/>
              </a:spcBef>
            </a:pPr>
            <a:r>
              <a:rPr lang="en-US" b="true" sz="7999" spc="79">
                <a:solidFill>
                  <a:srgbClr val="171C2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YOU</a:t>
            </a:r>
          </a:p>
        </p:txBody>
      </p:sp>
      <p:grpSp>
        <p:nvGrpSpPr>
          <p:cNvPr name="Group 22" id="22"/>
          <p:cNvGrpSpPr/>
          <p:nvPr/>
        </p:nvGrpSpPr>
        <p:grpSpPr>
          <a:xfrm rot="0">
            <a:off x="1519366" y="6364504"/>
            <a:ext cx="8062796" cy="529438"/>
            <a:chOff x="0" y="0"/>
            <a:chExt cx="6279434" cy="412335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6279434" cy="412335"/>
            </a:xfrm>
            <a:custGeom>
              <a:avLst/>
              <a:gdLst/>
              <a:ahLst/>
              <a:cxnLst/>
              <a:rect r="r" b="b" t="t" l="l"/>
              <a:pathLst>
                <a:path h="412335" w="6279434">
                  <a:moveTo>
                    <a:pt x="6076234" y="0"/>
                  </a:moveTo>
                  <a:cubicBezTo>
                    <a:pt x="6188458" y="0"/>
                    <a:pt x="6279434" y="92304"/>
                    <a:pt x="6279434" y="206167"/>
                  </a:cubicBezTo>
                  <a:cubicBezTo>
                    <a:pt x="6279434" y="320030"/>
                    <a:pt x="6188458" y="412335"/>
                    <a:pt x="6076234" y="412335"/>
                  </a:cubicBezTo>
                  <a:lnTo>
                    <a:pt x="203200" y="412335"/>
                  </a:lnTo>
                  <a:cubicBezTo>
                    <a:pt x="90976" y="412335"/>
                    <a:pt x="0" y="320030"/>
                    <a:pt x="0" y="206167"/>
                  </a:cubicBezTo>
                  <a:cubicBezTo>
                    <a:pt x="0" y="92304"/>
                    <a:pt x="90976" y="0"/>
                    <a:pt x="203200" y="0"/>
                  </a:cubicBezTo>
                  <a:lnTo>
                    <a:pt x="6076234" y="0"/>
                  </a:lnTo>
                  <a:close/>
                </a:path>
              </a:pathLst>
            </a:custGeom>
            <a:solidFill>
              <a:srgbClr val="85C9B4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38100"/>
              <a:ext cx="6279434" cy="4504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-4817078">
            <a:off x="7584624" y="-5318040"/>
            <a:ext cx="5404519" cy="10214726"/>
          </a:xfrm>
          <a:custGeom>
            <a:avLst/>
            <a:gdLst/>
            <a:ahLst/>
            <a:cxnLst/>
            <a:rect r="r" b="b" t="t" l="l"/>
            <a:pathLst>
              <a:path h="10214726" w="5404519">
                <a:moveTo>
                  <a:pt x="5404519" y="0"/>
                </a:moveTo>
                <a:lnTo>
                  <a:pt x="0" y="0"/>
                </a:lnTo>
                <a:lnTo>
                  <a:pt x="0" y="10214727"/>
                </a:lnTo>
                <a:lnTo>
                  <a:pt x="5404519" y="10214727"/>
                </a:lnTo>
                <a:lnTo>
                  <a:pt x="5404519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2074875" y="7084054"/>
            <a:ext cx="7847157" cy="7847157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5C9B4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0967147" y="6383567"/>
            <a:ext cx="6976882" cy="3466812"/>
            <a:chOff x="0" y="0"/>
            <a:chExt cx="817871" cy="4064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7871" cy="406400"/>
            </a:xfrm>
            <a:custGeom>
              <a:avLst/>
              <a:gdLst/>
              <a:ahLst/>
              <a:cxnLst/>
              <a:rect r="r" b="b" t="t" l="l"/>
              <a:pathLst>
                <a:path h="406400" w="817871">
                  <a:moveTo>
                    <a:pt x="614671" y="0"/>
                  </a:moveTo>
                  <a:cubicBezTo>
                    <a:pt x="726901" y="0"/>
                    <a:pt x="817871" y="90970"/>
                    <a:pt x="817871" y="203200"/>
                  </a:cubicBezTo>
                  <a:cubicBezTo>
                    <a:pt x="817871" y="315430"/>
                    <a:pt x="726901" y="406400"/>
                    <a:pt x="614671" y="406400"/>
                  </a:cubicBezTo>
                  <a:lnTo>
                    <a:pt x="203200" y="406400"/>
                  </a:lnTo>
                  <a:cubicBezTo>
                    <a:pt x="90970" y="406400"/>
                    <a:pt x="0" y="315430"/>
                    <a:pt x="0" y="203200"/>
                  </a:cubicBezTo>
                  <a:cubicBezTo>
                    <a:pt x="0" y="90970"/>
                    <a:pt x="90970" y="0"/>
                    <a:pt x="203200" y="0"/>
                  </a:cubicBezTo>
                  <a:lnTo>
                    <a:pt x="614671" y="0"/>
                  </a:lnTo>
                </a:path>
              </a:pathLst>
            </a:custGeom>
            <a:blipFill>
              <a:blip r:embed="rId4"/>
              <a:stretch>
                <a:fillRect l="0" t="-3303" r="0" b="-30778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574633" y="6403573"/>
            <a:ext cx="300229" cy="300229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ED665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8802047" y="5276562"/>
            <a:ext cx="474357" cy="474357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ED665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-823344">
            <a:off x="16660060" y="8513734"/>
            <a:ext cx="920651" cy="920651"/>
          </a:xfrm>
          <a:custGeom>
            <a:avLst/>
            <a:gdLst/>
            <a:ahLst/>
            <a:cxnLst/>
            <a:rect r="r" b="b" t="t" l="l"/>
            <a:pathLst>
              <a:path h="920651" w="920651">
                <a:moveTo>
                  <a:pt x="0" y="0"/>
                </a:moveTo>
                <a:lnTo>
                  <a:pt x="920650" y="0"/>
                </a:lnTo>
                <a:lnTo>
                  <a:pt x="920650" y="920650"/>
                </a:lnTo>
                <a:lnTo>
                  <a:pt x="0" y="92065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-823344">
            <a:off x="16466159" y="8833670"/>
            <a:ext cx="920651" cy="920651"/>
          </a:xfrm>
          <a:custGeom>
            <a:avLst/>
            <a:gdLst/>
            <a:ahLst/>
            <a:cxnLst/>
            <a:rect r="r" b="b" t="t" l="l"/>
            <a:pathLst>
              <a:path h="920651" w="920651">
                <a:moveTo>
                  <a:pt x="0" y="0"/>
                </a:moveTo>
                <a:lnTo>
                  <a:pt x="920650" y="0"/>
                </a:lnTo>
                <a:lnTo>
                  <a:pt x="920650" y="920650"/>
                </a:lnTo>
                <a:lnTo>
                  <a:pt x="0" y="92065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2036025" y="872188"/>
            <a:ext cx="39377" cy="39377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5C9B4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74078" lIns="74078" bIns="74078" rIns="74078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16517508" y="4895971"/>
            <a:ext cx="735218" cy="3752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4"/>
              </a:lnSpc>
              <a:spcBef>
                <a:spcPct val="0"/>
              </a:spcBef>
            </a:pPr>
            <a:r>
              <a:rPr lang="en-US" sz="2103">
                <a:solidFill>
                  <a:srgbClr val="171C20"/>
                </a:solidFill>
                <a:latin typeface="Poppins"/>
                <a:ea typeface="Poppins"/>
                <a:cs typeface="Poppins"/>
                <a:sym typeface="Poppins"/>
              </a:rPr>
              <a:t>04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724748" y="439564"/>
            <a:ext cx="9655493" cy="15855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171C20"/>
                </a:solidFill>
                <a:latin typeface="Bobby Jones"/>
                <a:ea typeface="Bobby Jones"/>
                <a:cs typeface="Bobby Jones"/>
                <a:sym typeface="Bobby Jones"/>
              </a:rPr>
              <a:t>Problem Statement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385558" y="2773125"/>
            <a:ext cx="15645353" cy="4582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5199" b="true">
                <a:solidFill>
                  <a:srgbClr val="171C2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To </a:t>
            </a:r>
            <a:r>
              <a:rPr lang="en-US" sz="5199" b="true">
                <a:solidFill>
                  <a:srgbClr val="171C2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develop a machine learning classification model that can accurately predict the presence of heart disease using various medical parameters.</a:t>
            </a:r>
          </a:p>
          <a:p>
            <a:pPr algn="l">
              <a:lnSpc>
                <a:spcPts val="7279"/>
              </a:lnSpc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-5931620">
            <a:off x="5277259" y="-6466118"/>
            <a:ext cx="5404519" cy="10214726"/>
          </a:xfrm>
          <a:custGeom>
            <a:avLst/>
            <a:gdLst/>
            <a:ahLst/>
            <a:cxnLst/>
            <a:rect r="r" b="b" t="t" l="l"/>
            <a:pathLst>
              <a:path h="10214726" w="5404519">
                <a:moveTo>
                  <a:pt x="5404519" y="0"/>
                </a:moveTo>
                <a:lnTo>
                  <a:pt x="0" y="0"/>
                </a:lnTo>
                <a:lnTo>
                  <a:pt x="0" y="10214726"/>
                </a:lnTo>
                <a:lnTo>
                  <a:pt x="5404519" y="10214726"/>
                </a:lnTo>
                <a:lnTo>
                  <a:pt x="5404519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2283342" y="-1659732"/>
            <a:ext cx="7847157" cy="7847157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5C9B4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-823344">
            <a:off x="1104594" y="8474105"/>
            <a:ext cx="920651" cy="920651"/>
          </a:xfrm>
          <a:custGeom>
            <a:avLst/>
            <a:gdLst/>
            <a:ahLst/>
            <a:cxnLst/>
            <a:rect r="r" b="b" t="t" l="l"/>
            <a:pathLst>
              <a:path h="920651" w="920651">
                <a:moveTo>
                  <a:pt x="0" y="0"/>
                </a:moveTo>
                <a:lnTo>
                  <a:pt x="920650" y="0"/>
                </a:lnTo>
                <a:lnTo>
                  <a:pt x="920650" y="920651"/>
                </a:lnTo>
                <a:lnTo>
                  <a:pt x="0" y="92065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823344">
            <a:off x="910693" y="8794041"/>
            <a:ext cx="920651" cy="920651"/>
          </a:xfrm>
          <a:custGeom>
            <a:avLst/>
            <a:gdLst/>
            <a:ahLst/>
            <a:cxnLst/>
            <a:rect r="r" b="b" t="t" l="l"/>
            <a:pathLst>
              <a:path h="920651" w="920651">
                <a:moveTo>
                  <a:pt x="0" y="0"/>
                </a:moveTo>
                <a:lnTo>
                  <a:pt x="920650" y="0"/>
                </a:lnTo>
                <a:lnTo>
                  <a:pt x="920650" y="920651"/>
                </a:lnTo>
                <a:lnTo>
                  <a:pt x="0" y="92065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7679121" y="6326980"/>
            <a:ext cx="474357" cy="474357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ED665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1267812" y="1182423"/>
            <a:ext cx="300229" cy="300229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ED665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2036025" y="872188"/>
            <a:ext cx="39377" cy="39377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5C9B4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74078" lIns="74078" bIns="74078" rIns="74078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16997119" y="693219"/>
            <a:ext cx="433631" cy="288907"/>
          </a:xfrm>
          <a:custGeom>
            <a:avLst/>
            <a:gdLst/>
            <a:ahLst/>
            <a:cxnLst/>
            <a:rect r="r" b="b" t="t" l="l"/>
            <a:pathLst>
              <a:path h="288907" w="433631">
                <a:moveTo>
                  <a:pt x="0" y="0"/>
                </a:moveTo>
                <a:lnTo>
                  <a:pt x="433631" y="0"/>
                </a:lnTo>
                <a:lnTo>
                  <a:pt x="433631" y="288906"/>
                </a:lnTo>
                <a:lnTo>
                  <a:pt x="0" y="28890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287198" y="444490"/>
            <a:ext cx="6588559" cy="15855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Bobby Jones"/>
                <a:ea typeface="Bobby Jones"/>
                <a:cs typeface="Bobby Jones"/>
                <a:sym typeface="Bobby Jones"/>
              </a:rPr>
              <a:t>Intoduction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87198" y="2652078"/>
            <a:ext cx="17143552" cy="72387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738"/>
              </a:lnSpc>
            </a:pPr>
            <a:r>
              <a:rPr lang="en-US" sz="4098">
                <a:solidFill>
                  <a:srgbClr val="000000"/>
                </a:solidFill>
                <a:latin typeface="Bobby Jones"/>
                <a:ea typeface="Bobby Jones"/>
                <a:cs typeface="Bobby Jones"/>
                <a:sym typeface="Bobby Jones"/>
              </a:rPr>
              <a:t>What is Heart Disease?</a:t>
            </a:r>
          </a:p>
          <a:p>
            <a:pPr algn="just">
              <a:lnSpc>
                <a:spcPts val="5738"/>
              </a:lnSpc>
            </a:pPr>
            <a:r>
              <a:rPr lang="en-US" b="true" sz="4098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 range of conditions affecting the heart such as coronary artery disease, arrhythmias, and heart failure.</a:t>
            </a:r>
          </a:p>
          <a:p>
            <a:pPr algn="just">
              <a:lnSpc>
                <a:spcPts val="5738"/>
              </a:lnSpc>
            </a:pPr>
          </a:p>
          <a:p>
            <a:pPr algn="just">
              <a:lnSpc>
                <a:spcPts val="5738"/>
              </a:lnSpc>
            </a:pPr>
            <a:r>
              <a:rPr lang="en-US" sz="4098">
                <a:solidFill>
                  <a:srgbClr val="000000"/>
                </a:solidFill>
                <a:latin typeface="Bobby Jones"/>
                <a:ea typeface="Bobby Jones"/>
                <a:cs typeface="Bobby Jones"/>
                <a:sym typeface="Bobby Jones"/>
              </a:rPr>
              <a:t>Role of Machine Learning</a:t>
            </a:r>
          </a:p>
          <a:p>
            <a:pPr algn="just">
              <a:lnSpc>
                <a:spcPts val="5738"/>
              </a:lnSpc>
            </a:pPr>
            <a:r>
              <a:rPr lang="en-US" b="true" sz="4098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•- Analyzes patterns in historical data</a:t>
            </a:r>
          </a:p>
          <a:p>
            <a:pPr algn="just">
              <a:lnSpc>
                <a:spcPts val="5738"/>
              </a:lnSpc>
            </a:pPr>
            <a:r>
              <a:rPr lang="en-US" b="true" sz="4098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•- Assists in diagnosing heart disease based on symptoms and tests</a:t>
            </a:r>
          </a:p>
          <a:p>
            <a:pPr algn="just">
              <a:lnSpc>
                <a:spcPts val="5738"/>
              </a:lnSpc>
            </a:pPr>
            <a:r>
              <a:rPr lang="en-US" b="true" sz="4098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•- Improves prediction accuracy with large-scale data</a:t>
            </a:r>
          </a:p>
          <a:p>
            <a:pPr algn="just">
              <a:lnSpc>
                <a:spcPts val="5738"/>
              </a:lnSpc>
            </a:pPr>
          </a:p>
          <a:p>
            <a:pPr algn="just">
              <a:lnSpc>
                <a:spcPts val="5738"/>
              </a:lnSpc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-1381670">
            <a:off x="14985666" y="-4997558"/>
            <a:ext cx="5404519" cy="10214726"/>
          </a:xfrm>
          <a:custGeom>
            <a:avLst/>
            <a:gdLst/>
            <a:ahLst/>
            <a:cxnLst/>
            <a:rect r="r" b="b" t="t" l="l"/>
            <a:pathLst>
              <a:path h="10214726" w="5404519">
                <a:moveTo>
                  <a:pt x="5404518" y="10214727"/>
                </a:moveTo>
                <a:lnTo>
                  <a:pt x="0" y="10214727"/>
                </a:lnTo>
                <a:lnTo>
                  <a:pt x="0" y="0"/>
                </a:lnTo>
                <a:lnTo>
                  <a:pt x="5404518" y="0"/>
                </a:lnTo>
                <a:lnTo>
                  <a:pt x="5404518" y="10214727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2074875" y="7084054"/>
            <a:ext cx="7847157" cy="7847157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5C9B4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574633" y="6403573"/>
            <a:ext cx="300229" cy="300229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ED665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8194229" y="1257300"/>
            <a:ext cx="474357" cy="474357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ED665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-823344">
            <a:off x="16410931" y="8647532"/>
            <a:ext cx="920651" cy="920651"/>
          </a:xfrm>
          <a:custGeom>
            <a:avLst/>
            <a:gdLst/>
            <a:ahLst/>
            <a:cxnLst/>
            <a:rect r="r" b="b" t="t" l="l"/>
            <a:pathLst>
              <a:path h="920651" w="920651">
                <a:moveTo>
                  <a:pt x="0" y="0"/>
                </a:moveTo>
                <a:lnTo>
                  <a:pt x="920650" y="0"/>
                </a:lnTo>
                <a:lnTo>
                  <a:pt x="920650" y="920650"/>
                </a:lnTo>
                <a:lnTo>
                  <a:pt x="0" y="9206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823344">
            <a:off x="16217030" y="8967468"/>
            <a:ext cx="920651" cy="920651"/>
          </a:xfrm>
          <a:custGeom>
            <a:avLst/>
            <a:gdLst/>
            <a:ahLst/>
            <a:cxnLst/>
            <a:rect r="r" b="b" t="t" l="l"/>
            <a:pathLst>
              <a:path h="920651" w="920651">
                <a:moveTo>
                  <a:pt x="0" y="0"/>
                </a:moveTo>
                <a:lnTo>
                  <a:pt x="920650" y="0"/>
                </a:lnTo>
                <a:lnTo>
                  <a:pt x="920650" y="920650"/>
                </a:lnTo>
                <a:lnTo>
                  <a:pt x="0" y="92065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2036025" y="872188"/>
            <a:ext cx="39377" cy="39377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5C9B4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74078" lIns="74078" bIns="74078" rIns="74078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16997119" y="693219"/>
            <a:ext cx="433631" cy="288907"/>
          </a:xfrm>
          <a:custGeom>
            <a:avLst/>
            <a:gdLst/>
            <a:ahLst/>
            <a:cxnLst/>
            <a:rect r="r" b="b" t="t" l="l"/>
            <a:pathLst>
              <a:path h="288907" w="433631">
                <a:moveTo>
                  <a:pt x="0" y="0"/>
                </a:moveTo>
                <a:lnTo>
                  <a:pt x="433631" y="0"/>
                </a:lnTo>
                <a:lnTo>
                  <a:pt x="433631" y="288906"/>
                </a:lnTo>
                <a:lnTo>
                  <a:pt x="0" y="28890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-1175460">
            <a:off x="11182702" y="7484281"/>
            <a:ext cx="3905319" cy="4114800"/>
          </a:xfrm>
          <a:custGeom>
            <a:avLst/>
            <a:gdLst/>
            <a:ahLst/>
            <a:cxnLst/>
            <a:rect r="r" b="b" t="t" l="l"/>
            <a:pathLst>
              <a:path h="4114800" w="3905319">
                <a:moveTo>
                  <a:pt x="0" y="0"/>
                </a:moveTo>
                <a:lnTo>
                  <a:pt x="3905319" y="0"/>
                </a:lnTo>
                <a:lnTo>
                  <a:pt x="390531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19999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724748" y="369253"/>
            <a:ext cx="8767525" cy="15855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Bobby Jones"/>
                <a:ea typeface="Bobby Jones"/>
                <a:cs typeface="Bobby Jones"/>
                <a:sym typeface="Bobby Jones"/>
              </a:rPr>
              <a:t>Dat</a:t>
            </a:r>
            <a:r>
              <a:rPr lang="en-US" sz="9200">
                <a:solidFill>
                  <a:srgbClr val="000000"/>
                </a:solidFill>
                <a:latin typeface="Bobby Jones"/>
                <a:ea typeface="Bobby Jones"/>
                <a:cs typeface="Bobby Jones"/>
                <a:sym typeface="Bobby Jones"/>
              </a:rPr>
              <a:t>aset Overview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724748" y="2231072"/>
            <a:ext cx="11884834" cy="79743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44"/>
              </a:lnSpc>
            </a:pPr>
            <a:r>
              <a:rPr lang="en-US" sz="3174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•Dataset Use</a:t>
            </a:r>
            <a:r>
              <a:rPr lang="en-US" sz="3174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d: UCI Heart Disease Dataset</a:t>
            </a:r>
          </a:p>
          <a:p>
            <a:pPr algn="l">
              <a:lnSpc>
                <a:spcPts val="4024"/>
              </a:lnSpc>
            </a:pPr>
            <a:r>
              <a:rPr lang="en-US" sz="2874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•Key Features:</a:t>
            </a:r>
          </a:p>
          <a:p>
            <a:pPr algn="l">
              <a:lnSpc>
                <a:spcPts val="4024"/>
              </a:lnSpc>
            </a:pPr>
            <a:r>
              <a:rPr lang="en-US" sz="2874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•- Age</a:t>
            </a:r>
          </a:p>
          <a:p>
            <a:pPr algn="l">
              <a:lnSpc>
                <a:spcPts val="4024"/>
              </a:lnSpc>
            </a:pPr>
            <a:r>
              <a:rPr lang="en-US" sz="2874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•- Sex</a:t>
            </a:r>
          </a:p>
          <a:p>
            <a:pPr algn="l">
              <a:lnSpc>
                <a:spcPts val="4024"/>
              </a:lnSpc>
            </a:pPr>
            <a:r>
              <a:rPr lang="en-US" sz="2874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•- Chest Pain Type</a:t>
            </a:r>
          </a:p>
          <a:p>
            <a:pPr algn="l">
              <a:lnSpc>
                <a:spcPts val="4024"/>
              </a:lnSpc>
            </a:pPr>
            <a:r>
              <a:rPr lang="en-US" sz="2874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•- Resting Blood Pressure</a:t>
            </a:r>
          </a:p>
          <a:p>
            <a:pPr algn="l">
              <a:lnSpc>
                <a:spcPts val="4024"/>
              </a:lnSpc>
            </a:pPr>
            <a:r>
              <a:rPr lang="en-US" sz="2874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•- Cholesterol</a:t>
            </a:r>
          </a:p>
          <a:p>
            <a:pPr algn="l">
              <a:lnSpc>
                <a:spcPts val="4024"/>
              </a:lnSpc>
            </a:pPr>
            <a:r>
              <a:rPr lang="en-US" sz="2874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•- Fasting Blood Sugar</a:t>
            </a:r>
          </a:p>
          <a:p>
            <a:pPr algn="l">
              <a:lnSpc>
                <a:spcPts val="4024"/>
              </a:lnSpc>
            </a:pPr>
            <a:r>
              <a:rPr lang="en-US" sz="2874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•- Max Heart Rate Achieved</a:t>
            </a:r>
          </a:p>
          <a:p>
            <a:pPr algn="l">
              <a:lnSpc>
                <a:spcPts val="4024"/>
              </a:lnSpc>
            </a:pPr>
            <a:r>
              <a:rPr lang="en-US" sz="2874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•- Exercise-Induced Angina</a:t>
            </a:r>
          </a:p>
          <a:p>
            <a:pPr algn="l">
              <a:lnSpc>
                <a:spcPts val="4024"/>
              </a:lnSpc>
            </a:pPr>
            <a:r>
              <a:rPr lang="en-US" sz="2874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•- ST Depression</a:t>
            </a:r>
          </a:p>
          <a:p>
            <a:pPr algn="l">
              <a:lnSpc>
                <a:spcPts val="4024"/>
              </a:lnSpc>
            </a:pPr>
            <a:r>
              <a:rPr lang="en-US" sz="2874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•- Target (0: No Disease, 1: Disease)</a:t>
            </a:r>
          </a:p>
          <a:p>
            <a:pPr algn="l">
              <a:lnSpc>
                <a:spcPts val="3744"/>
              </a:lnSpc>
            </a:pPr>
          </a:p>
          <a:p>
            <a:pPr algn="l">
              <a:lnSpc>
                <a:spcPts val="3744"/>
              </a:lnSpc>
            </a:pPr>
          </a:p>
          <a:p>
            <a:pPr algn="l">
              <a:lnSpc>
                <a:spcPts val="3744"/>
              </a:lnSpc>
            </a:pPr>
          </a:p>
          <a:p>
            <a:pPr algn="ctr">
              <a:lnSpc>
                <a:spcPts val="3744"/>
              </a:lnSpc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-1381670">
            <a:off x="14985666" y="-4997558"/>
            <a:ext cx="5404519" cy="10214726"/>
          </a:xfrm>
          <a:custGeom>
            <a:avLst/>
            <a:gdLst/>
            <a:ahLst/>
            <a:cxnLst/>
            <a:rect r="r" b="b" t="t" l="l"/>
            <a:pathLst>
              <a:path h="10214726" w="5404519">
                <a:moveTo>
                  <a:pt x="5404518" y="10214727"/>
                </a:moveTo>
                <a:lnTo>
                  <a:pt x="0" y="10214727"/>
                </a:lnTo>
                <a:lnTo>
                  <a:pt x="0" y="0"/>
                </a:lnTo>
                <a:lnTo>
                  <a:pt x="5404518" y="0"/>
                </a:lnTo>
                <a:lnTo>
                  <a:pt x="5404518" y="10214727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2074875" y="7084054"/>
            <a:ext cx="7847157" cy="7847157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5C9B4">
                <a:alpha val="6000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1667196" y="1695157"/>
            <a:ext cx="6620804" cy="8344193"/>
            <a:chOff x="0" y="0"/>
            <a:chExt cx="660400" cy="83230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60400" cy="832302"/>
            </a:xfrm>
            <a:custGeom>
              <a:avLst/>
              <a:gdLst/>
              <a:ahLst/>
              <a:cxnLst/>
              <a:rect r="r" b="b" t="t" l="l"/>
              <a:pathLst>
                <a:path h="832302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28935"/>
                  </a:cubicBezTo>
                  <a:lnTo>
                    <a:pt x="660400" y="832302"/>
                  </a:lnTo>
                  <a:lnTo>
                    <a:pt x="0" y="832302"/>
                  </a:lnTo>
                  <a:lnTo>
                    <a:pt x="0" y="329309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blipFill>
              <a:blip r:embed="rId4"/>
              <a:stretch>
                <a:fillRect l="-44581" t="0" r="-44581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574633" y="6403573"/>
            <a:ext cx="300229" cy="300229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ED665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-823344">
            <a:off x="16410931" y="8647532"/>
            <a:ext cx="920651" cy="920651"/>
          </a:xfrm>
          <a:custGeom>
            <a:avLst/>
            <a:gdLst/>
            <a:ahLst/>
            <a:cxnLst/>
            <a:rect r="r" b="b" t="t" l="l"/>
            <a:pathLst>
              <a:path h="920651" w="920651">
                <a:moveTo>
                  <a:pt x="0" y="0"/>
                </a:moveTo>
                <a:lnTo>
                  <a:pt x="920650" y="0"/>
                </a:lnTo>
                <a:lnTo>
                  <a:pt x="920650" y="920650"/>
                </a:lnTo>
                <a:lnTo>
                  <a:pt x="0" y="92065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823344">
            <a:off x="16217030" y="8967468"/>
            <a:ext cx="920651" cy="920651"/>
          </a:xfrm>
          <a:custGeom>
            <a:avLst/>
            <a:gdLst/>
            <a:ahLst/>
            <a:cxnLst/>
            <a:rect r="r" b="b" t="t" l="l"/>
            <a:pathLst>
              <a:path h="920651" w="920651">
                <a:moveTo>
                  <a:pt x="0" y="0"/>
                </a:moveTo>
                <a:lnTo>
                  <a:pt x="920650" y="0"/>
                </a:lnTo>
                <a:lnTo>
                  <a:pt x="920650" y="920650"/>
                </a:lnTo>
                <a:lnTo>
                  <a:pt x="0" y="92065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2036025" y="872188"/>
            <a:ext cx="39377" cy="39377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5C9B4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74078" lIns="74078" bIns="74078" rIns="74078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-1175460">
            <a:off x="11182702" y="7484281"/>
            <a:ext cx="3905319" cy="4114800"/>
          </a:xfrm>
          <a:custGeom>
            <a:avLst/>
            <a:gdLst/>
            <a:ahLst/>
            <a:cxnLst/>
            <a:rect r="r" b="b" t="t" l="l"/>
            <a:pathLst>
              <a:path h="4114800" w="3905319">
                <a:moveTo>
                  <a:pt x="0" y="0"/>
                </a:moveTo>
                <a:lnTo>
                  <a:pt x="3905319" y="0"/>
                </a:lnTo>
                <a:lnTo>
                  <a:pt x="390531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19999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574633" y="2249729"/>
            <a:ext cx="9271515" cy="71780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06"/>
              </a:lnSpc>
            </a:pPr>
            <a:r>
              <a:rPr lang="en-US" sz="2933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Step 1: Data Collection</a:t>
            </a:r>
          </a:p>
          <a:p>
            <a:pPr algn="l">
              <a:lnSpc>
                <a:spcPts val="4106"/>
              </a:lnSpc>
            </a:pPr>
            <a:r>
              <a:rPr lang="en-US" sz="2933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Step 2: Data Preprocessing</a:t>
            </a:r>
          </a:p>
          <a:p>
            <a:pPr algn="l">
              <a:lnSpc>
                <a:spcPts val="4106"/>
              </a:lnSpc>
            </a:pPr>
            <a:r>
              <a:rPr lang="en-US" sz="2933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Step 3: Exploratory Data Analysis (EDA)</a:t>
            </a:r>
          </a:p>
          <a:p>
            <a:pPr algn="l">
              <a:lnSpc>
                <a:spcPts val="3650"/>
              </a:lnSpc>
            </a:pPr>
            <a:r>
              <a:rPr lang="en-US" sz="2607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• Visualize correlations using a heatmap</a:t>
            </a:r>
          </a:p>
          <a:p>
            <a:pPr algn="l">
              <a:lnSpc>
                <a:spcPts val="3650"/>
              </a:lnSpc>
            </a:pPr>
            <a:r>
              <a:rPr lang="en-US" sz="2607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• Plot distributions for key variables</a:t>
            </a:r>
          </a:p>
          <a:p>
            <a:pPr algn="l">
              <a:lnSpc>
                <a:spcPts val="4106"/>
              </a:lnSpc>
            </a:pPr>
            <a:r>
              <a:rPr lang="en-US" sz="2933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Step 4: Model Building</a:t>
            </a:r>
          </a:p>
          <a:p>
            <a:pPr algn="l">
              <a:lnSpc>
                <a:spcPts val="3650"/>
              </a:lnSpc>
            </a:pPr>
            <a:r>
              <a:rPr lang="en-US" sz="2607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• Logistic Regression</a:t>
            </a:r>
          </a:p>
          <a:p>
            <a:pPr algn="l">
              <a:lnSpc>
                <a:spcPts val="4106"/>
              </a:lnSpc>
            </a:pPr>
            <a:r>
              <a:rPr lang="en-US" sz="2933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Step 5: Model Evaluation</a:t>
            </a:r>
          </a:p>
          <a:p>
            <a:pPr algn="l">
              <a:lnSpc>
                <a:spcPts val="3650"/>
              </a:lnSpc>
            </a:pPr>
            <a:r>
              <a:rPr lang="en-US" sz="2607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• Accuracy</a:t>
            </a:r>
          </a:p>
          <a:p>
            <a:pPr algn="l">
              <a:lnSpc>
                <a:spcPts val="3650"/>
              </a:lnSpc>
            </a:pPr>
            <a:r>
              <a:rPr lang="en-US" sz="2607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• Confusion Matrix</a:t>
            </a:r>
          </a:p>
          <a:p>
            <a:pPr algn="l">
              <a:lnSpc>
                <a:spcPts val="3650"/>
              </a:lnSpc>
            </a:pPr>
            <a:r>
              <a:rPr lang="en-US" sz="2607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• Classification Report </a:t>
            </a:r>
          </a:p>
          <a:p>
            <a:pPr algn="l">
              <a:lnSpc>
                <a:spcPts val="4106"/>
              </a:lnSpc>
            </a:pPr>
            <a:r>
              <a:rPr lang="en-US" sz="2933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Step 6: Visualization</a:t>
            </a:r>
          </a:p>
          <a:p>
            <a:pPr algn="l">
              <a:lnSpc>
                <a:spcPts val="3650"/>
              </a:lnSpc>
            </a:pPr>
            <a:r>
              <a:rPr lang="en-US" sz="2607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• Heatmaps</a:t>
            </a:r>
          </a:p>
          <a:p>
            <a:pPr algn="l">
              <a:lnSpc>
                <a:spcPts val="3650"/>
              </a:lnSpc>
            </a:pPr>
            <a:r>
              <a:rPr lang="en-US" sz="2607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• ROC curves</a:t>
            </a:r>
          </a:p>
          <a:p>
            <a:pPr algn="l">
              <a:lnSpc>
                <a:spcPts val="3650"/>
              </a:lnSpc>
            </a:pPr>
            <a:r>
              <a:rPr lang="en-US" sz="2607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• Confusion Matrix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574633" y="381015"/>
            <a:ext cx="4307800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Methodology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4967294">
            <a:off x="3523082" y="6387744"/>
            <a:ext cx="5404519" cy="10214726"/>
          </a:xfrm>
          <a:custGeom>
            <a:avLst/>
            <a:gdLst/>
            <a:ahLst/>
            <a:cxnLst/>
            <a:rect r="r" b="b" t="t" l="l"/>
            <a:pathLst>
              <a:path h="10214726" w="5404519">
                <a:moveTo>
                  <a:pt x="0" y="0"/>
                </a:moveTo>
                <a:lnTo>
                  <a:pt x="5404519" y="0"/>
                </a:lnTo>
                <a:lnTo>
                  <a:pt x="5404519" y="10214726"/>
                </a:lnTo>
                <a:lnTo>
                  <a:pt x="0" y="102147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1732670" y="4894350"/>
            <a:ext cx="7847157" cy="7847157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5C9B4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1732670" y="-1711891"/>
            <a:ext cx="8704892" cy="8704892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4">
                <a:alphaModFix amt="68000"/>
              </a:blip>
              <a:stretch>
                <a:fillRect l="-40597" t="0" r="0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8876301" y="2534781"/>
            <a:ext cx="5217437" cy="5217437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4533685" y="5734117"/>
            <a:ext cx="2988562" cy="2988562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ED665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4743438" y="5943869"/>
            <a:ext cx="2569056" cy="2569056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5"/>
              <a:stretch>
                <a:fillRect l="-59890" t="0" r="-59890" b="0"/>
              </a:stretch>
            </a:blip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574633" y="6403573"/>
            <a:ext cx="300229" cy="300229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ED665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-823344">
            <a:off x="7974483" y="1657313"/>
            <a:ext cx="920651" cy="920651"/>
          </a:xfrm>
          <a:custGeom>
            <a:avLst/>
            <a:gdLst/>
            <a:ahLst/>
            <a:cxnLst/>
            <a:rect r="r" b="b" t="t" l="l"/>
            <a:pathLst>
              <a:path h="920651" w="920651">
                <a:moveTo>
                  <a:pt x="0" y="0"/>
                </a:moveTo>
                <a:lnTo>
                  <a:pt x="920651" y="0"/>
                </a:lnTo>
                <a:lnTo>
                  <a:pt x="920651" y="920650"/>
                </a:lnTo>
                <a:lnTo>
                  <a:pt x="0" y="92065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-823344">
            <a:off x="7780582" y="1977249"/>
            <a:ext cx="920651" cy="920651"/>
          </a:xfrm>
          <a:custGeom>
            <a:avLst/>
            <a:gdLst/>
            <a:ahLst/>
            <a:cxnLst/>
            <a:rect r="r" b="b" t="t" l="l"/>
            <a:pathLst>
              <a:path h="920651" w="920651">
                <a:moveTo>
                  <a:pt x="0" y="0"/>
                </a:moveTo>
                <a:lnTo>
                  <a:pt x="920651" y="0"/>
                </a:lnTo>
                <a:lnTo>
                  <a:pt x="920651" y="920651"/>
                </a:lnTo>
                <a:lnTo>
                  <a:pt x="0" y="92065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1" id="21"/>
          <p:cNvGrpSpPr/>
          <p:nvPr/>
        </p:nvGrpSpPr>
        <p:grpSpPr>
          <a:xfrm rot="0">
            <a:off x="8423583" y="8038569"/>
            <a:ext cx="474357" cy="474357"/>
            <a:chOff x="0" y="0"/>
            <a:chExt cx="812800" cy="8128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ED665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2036025" y="872188"/>
            <a:ext cx="39377" cy="39377"/>
            <a:chOff x="0" y="0"/>
            <a:chExt cx="812800" cy="8128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5C9B4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74078" lIns="74078" bIns="74078" rIns="74078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7" id="27"/>
          <p:cNvSpPr/>
          <p:nvPr/>
        </p:nvSpPr>
        <p:spPr>
          <a:xfrm flipH="false" flipV="false" rot="0">
            <a:off x="16997119" y="693219"/>
            <a:ext cx="433631" cy="288907"/>
          </a:xfrm>
          <a:custGeom>
            <a:avLst/>
            <a:gdLst/>
            <a:ahLst/>
            <a:cxnLst/>
            <a:rect r="r" b="b" t="t" l="l"/>
            <a:pathLst>
              <a:path h="288907" w="433631">
                <a:moveTo>
                  <a:pt x="0" y="0"/>
                </a:moveTo>
                <a:lnTo>
                  <a:pt x="433631" y="0"/>
                </a:lnTo>
                <a:lnTo>
                  <a:pt x="433631" y="288906"/>
                </a:lnTo>
                <a:lnTo>
                  <a:pt x="0" y="28890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8" id="28"/>
          <p:cNvSpPr txBox="true"/>
          <p:nvPr/>
        </p:nvSpPr>
        <p:spPr>
          <a:xfrm rot="0">
            <a:off x="574633" y="140653"/>
            <a:ext cx="9174123" cy="15855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Bobby Jones"/>
                <a:ea typeface="Bobby Jones"/>
                <a:cs typeface="Bobby Jones"/>
                <a:sym typeface="Bobby Jones"/>
              </a:rPr>
              <a:t>Data Visualization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252037" y="2898708"/>
            <a:ext cx="15012224" cy="5506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122679" indent="-561340" lvl="1">
              <a:lnSpc>
                <a:spcPts val="7279"/>
              </a:lnSpc>
              <a:buFont typeface="Arial"/>
              <a:buChar char="•"/>
            </a:pPr>
            <a:r>
              <a:rPr lang="en-US" b="true" sz="5199" u="sng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Correlation Heatmap :</a:t>
            </a:r>
            <a:r>
              <a:rPr lang="en-US" b="true" sz="51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To show  relations between features</a:t>
            </a:r>
          </a:p>
          <a:p>
            <a:pPr algn="l" marL="1122679" indent="-561340" lvl="1">
              <a:lnSpc>
                <a:spcPts val="7279"/>
              </a:lnSpc>
              <a:buFont typeface="Arial"/>
              <a:buChar char="•"/>
            </a:pPr>
            <a:r>
              <a:rPr lang="en-US" b="true" sz="5199" u="sng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Receiver Operating Characteristic Curve</a:t>
            </a:r>
          </a:p>
          <a:p>
            <a:pPr algn="l" marL="1122679" indent="-561340" lvl="1">
              <a:lnSpc>
                <a:spcPts val="7279"/>
              </a:lnSpc>
              <a:buFont typeface="Arial"/>
              <a:buChar char="•"/>
            </a:pPr>
            <a:r>
              <a:rPr lang="en-US" b="true" sz="5199" u="sng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Classification Report</a:t>
            </a:r>
          </a:p>
          <a:p>
            <a:pPr algn="l" marL="1122679" indent="-561340" lvl="1">
              <a:lnSpc>
                <a:spcPts val="7279"/>
              </a:lnSpc>
              <a:buFont typeface="Arial"/>
              <a:buChar char="•"/>
            </a:pPr>
            <a:r>
              <a:rPr lang="en-US" b="true" sz="5199" u="sng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Confusion Matrix(regarding truth &amp; prediction)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4967294">
            <a:off x="3523082" y="6387744"/>
            <a:ext cx="5404519" cy="10214726"/>
          </a:xfrm>
          <a:custGeom>
            <a:avLst/>
            <a:gdLst/>
            <a:ahLst/>
            <a:cxnLst/>
            <a:rect r="r" b="b" t="t" l="l"/>
            <a:pathLst>
              <a:path h="10214726" w="5404519">
                <a:moveTo>
                  <a:pt x="0" y="0"/>
                </a:moveTo>
                <a:lnTo>
                  <a:pt x="5404519" y="0"/>
                </a:lnTo>
                <a:lnTo>
                  <a:pt x="5404519" y="10214726"/>
                </a:lnTo>
                <a:lnTo>
                  <a:pt x="0" y="102147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876301" y="2534781"/>
            <a:ext cx="5217437" cy="5217437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4533685" y="5734117"/>
            <a:ext cx="2988562" cy="2988562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ED665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574633" y="6403573"/>
            <a:ext cx="300229" cy="300229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ED665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-823344">
            <a:off x="7974483" y="1657313"/>
            <a:ext cx="920651" cy="920651"/>
          </a:xfrm>
          <a:custGeom>
            <a:avLst/>
            <a:gdLst/>
            <a:ahLst/>
            <a:cxnLst/>
            <a:rect r="r" b="b" t="t" l="l"/>
            <a:pathLst>
              <a:path h="920651" w="920651">
                <a:moveTo>
                  <a:pt x="0" y="0"/>
                </a:moveTo>
                <a:lnTo>
                  <a:pt x="920651" y="0"/>
                </a:lnTo>
                <a:lnTo>
                  <a:pt x="920651" y="920650"/>
                </a:lnTo>
                <a:lnTo>
                  <a:pt x="0" y="9206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823344">
            <a:off x="7780582" y="1977249"/>
            <a:ext cx="920651" cy="920651"/>
          </a:xfrm>
          <a:custGeom>
            <a:avLst/>
            <a:gdLst/>
            <a:ahLst/>
            <a:cxnLst/>
            <a:rect r="r" b="b" t="t" l="l"/>
            <a:pathLst>
              <a:path h="920651" w="920651">
                <a:moveTo>
                  <a:pt x="0" y="0"/>
                </a:moveTo>
                <a:lnTo>
                  <a:pt x="920651" y="0"/>
                </a:lnTo>
                <a:lnTo>
                  <a:pt x="920651" y="920651"/>
                </a:lnTo>
                <a:lnTo>
                  <a:pt x="0" y="92065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8423583" y="8038569"/>
            <a:ext cx="474357" cy="474357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ED665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2036025" y="872188"/>
            <a:ext cx="39377" cy="39377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5C9B4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74078" lIns="74078" bIns="74078" rIns="74078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0" id="20"/>
          <p:cNvSpPr/>
          <p:nvPr/>
        </p:nvSpPr>
        <p:spPr>
          <a:xfrm flipH="false" flipV="false" rot="0">
            <a:off x="16997119" y="693219"/>
            <a:ext cx="433631" cy="288907"/>
          </a:xfrm>
          <a:custGeom>
            <a:avLst/>
            <a:gdLst/>
            <a:ahLst/>
            <a:cxnLst/>
            <a:rect r="r" b="b" t="t" l="l"/>
            <a:pathLst>
              <a:path h="288907" w="433631">
                <a:moveTo>
                  <a:pt x="0" y="0"/>
                </a:moveTo>
                <a:lnTo>
                  <a:pt x="433631" y="0"/>
                </a:lnTo>
                <a:lnTo>
                  <a:pt x="433631" y="288906"/>
                </a:lnTo>
                <a:lnTo>
                  <a:pt x="0" y="28890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646329" y="2117638"/>
            <a:ext cx="7594578" cy="7075981"/>
          </a:xfrm>
          <a:custGeom>
            <a:avLst/>
            <a:gdLst/>
            <a:ahLst/>
            <a:cxnLst/>
            <a:rect r="r" b="b" t="t" l="l"/>
            <a:pathLst>
              <a:path h="7075981" w="7594578">
                <a:moveTo>
                  <a:pt x="0" y="0"/>
                </a:moveTo>
                <a:lnTo>
                  <a:pt x="7594579" y="0"/>
                </a:lnTo>
                <a:lnTo>
                  <a:pt x="7594579" y="7075981"/>
                </a:lnTo>
                <a:lnTo>
                  <a:pt x="0" y="707598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-2929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9584212" y="2117638"/>
            <a:ext cx="5750891" cy="7075981"/>
          </a:xfrm>
          <a:custGeom>
            <a:avLst/>
            <a:gdLst/>
            <a:ahLst/>
            <a:cxnLst/>
            <a:rect r="r" b="b" t="t" l="l"/>
            <a:pathLst>
              <a:path h="7075981" w="5750891">
                <a:moveTo>
                  <a:pt x="0" y="0"/>
                </a:moveTo>
                <a:lnTo>
                  <a:pt x="5750891" y="0"/>
                </a:lnTo>
                <a:lnTo>
                  <a:pt x="5750891" y="7075981"/>
                </a:lnTo>
                <a:lnTo>
                  <a:pt x="0" y="7075981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819150" y="550344"/>
            <a:ext cx="2645468" cy="12149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855"/>
              </a:lnSpc>
            </a:pPr>
            <a:r>
              <a:rPr lang="en-US" sz="7039">
                <a:solidFill>
                  <a:srgbClr val="000000"/>
                </a:solidFill>
                <a:latin typeface="Bobby Jones"/>
                <a:ea typeface="Bobby Jones"/>
                <a:cs typeface="Bobby Jones"/>
                <a:sym typeface="Bobby Jones"/>
              </a:rPr>
              <a:t>Output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4967294">
            <a:off x="3523082" y="6387744"/>
            <a:ext cx="5404519" cy="10214726"/>
          </a:xfrm>
          <a:custGeom>
            <a:avLst/>
            <a:gdLst/>
            <a:ahLst/>
            <a:cxnLst/>
            <a:rect r="r" b="b" t="t" l="l"/>
            <a:pathLst>
              <a:path h="10214726" w="5404519">
                <a:moveTo>
                  <a:pt x="0" y="0"/>
                </a:moveTo>
                <a:lnTo>
                  <a:pt x="5404519" y="0"/>
                </a:lnTo>
                <a:lnTo>
                  <a:pt x="5404519" y="10214726"/>
                </a:lnTo>
                <a:lnTo>
                  <a:pt x="0" y="102147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876301" y="2534781"/>
            <a:ext cx="5217437" cy="5217437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4533685" y="5734117"/>
            <a:ext cx="2988562" cy="2988562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ED665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574633" y="6403573"/>
            <a:ext cx="300229" cy="300229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ED665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-823344">
            <a:off x="7974483" y="1657313"/>
            <a:ext cx="920651" cy="920651"/>
          </a:xfrm>
          <a:custGeom>
            <a:avLst/>
            <a:gdLst/>
            <a:ahLst/>
            <a:cxnLst/>
            <a:rect r="r" b="b" t="t" l="l"/>
            <a:pathLst>
              <a:path h="920651" w="920651">
                <a:moveTo>
                  <a:pt x="0" y="0"/>
                </a:moveTo>
                <a:lnTo>
                  <a:pt x="920651" y="0"/>
                </a:lnTo>
                <a:lnTo>
                  <a:pt x="920651" y="920650"/>
                </a:lnTo>
                <a:lnTo>
                  <a:pt x="0" y="9206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823344">
            <a:off x="7780582" y="1977249"/>
            <a:ext cx="920651" cy="920651"/>
          </a:xfrm>
          <a:custGeom>
            <a:avLst/>
            <a:gdLst/>
            <a:ahLst/>
            <a:cxnLst/>
            <a:rect r="r" b="b" t="t" l="l"/>
            <a:pathLst>
              <a:path h="920651" w="920651">
                <a:moveTo>
                  <a:pt x="0" y="0"/>
                </a:moveTo>
                <a:lnTo>
                  <a:pt x="920651" y="0"/>
                </a:lnTo>
                <a:lnTo>
                  <a:pt x="920651" y="920651"/>
                </a:lnTo>
                <a:lnTo>
                  <a:pt x="0" y="92065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8423583" y="8038569"/>
            <a:ext cx="474357" cy="474357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ED665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2036025" y="872188"/>
            <a:ext cx="39377" cy="39377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5C9B4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74078" lIns="74078" bIns="74078" rIns="74078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0" id="20"/>
          <p:cNvSpPr/>
          <p:nvPr/>
        </p:nvSpPr>
        <p:spPr>
          <a:xfrm flipH="false" flipV="false" rot="0">
            <a:off x="16997119" y="693219"/>
            <a:ext cx="433631" cy="288907"/>
          </a:xfrm>
          <a:custGeom>
            <a:avLst/>
            <a:gdLst/>
            <a:ahLst/>
            <a:cxnLst/>
            <a:rect r="r" b="b" t="t" l="l"/>
            <a:pathLst>
              <a:path h="288907" w="433631">
                <a:moveTo>
                  <a:pt x="0" y="0"/>
                </a:moveTo>
                <a:lnTo>
                  <a:pt x="433631" y="0"/>
                </a:lnTo>
                <a:lnTo>
                  <a:pt x="433631" y="288906"/>
                </a:lnTo>
                <a:lnTo>
                  <a:pt x="0" y="28890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414613" y="891877"/>
            <a:ext cx="8494704" cy="8841689"/>
          </a:xfrm>
          <a:custGeom>
            <a:avLst/>
            <a:gdLst/>
            <a:ahLst/>
            <a:cxnLst/>
            <a:rect r="r" b="b" t="t" l="l"/>
            <a:pathLst>
              <a:path h="8841689" w="8494704">
                <a:moveTo>
                  <a:pt x="0" y="0"/>
                </a:moveTo>
                <a:lnTo>
                  <a:pt x="8494704" y="0"/>
                </a:lnTo>
                <a:lnTo>
                  <a:pt x="8494704" y="8841688"/>
                </a:lnTo>
                <a:lnTo>
                  <a:pt x="0" y="884168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-5931620">
            <a:off x="5277259" y="-6466118"/>
            <a:ext cx="5404519" cy="10214726"/>
          </a:xfrm>
          <a:custGeom>
            <a:avLst/>
            <a:gdLst/>
            <a:ahLst/>
            <a:cxnLst/>
            <a:rect r="r" b="b" t="t" l="l"/>
            <a:pathLst>
              <a:path h="10214726" w="5404519">
                <a:moveTo>
                  <a:pt x="5404519" y="0"/>
                </a:moveTo>
                <a:lnTo>
                  <a:pt x="0" y="0"/>
                </a:lnTo>
                <a:lnTo>
                  <a:pt x="0" y="10214726"/>
                </a:lnTo>
                <a:lnTo>
                  <a:pt x="5404519" y="10214726"/>
                </a:lnTo>
                <a:lnTo>
                  <a:pt x="5404519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2283342" y="-1659732"/>
            <a:ext cx="7847157" cy="7847157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5C9B4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3868927" y="2138361"/>
            <a:ext cx="4419073" cy="8148639"/>
            <a:chOff x="0" y="0"/>
            <a:chExt cx="660400" cy="1217758"/>
          </a:xfrm>
        </p:grpSpPr>
        <p:sp>
          <p:nvSpPr>
            <p:cNvPr name="Freeform 7" id="7"/>
            <p:cNvSpPr/>
            <p:nvPr/>
          </p:nvSpPr>
          <p:spPr>
            <a:xfrm flipH="false" flipV="false" rot="-5400000">
              <a:off x="-278679" y="278679"/>
              <a:ext cx="1217758" cy="660400"/>
            </a:xfrm>
            <a:custGeom>
              <a:avLst/>
              <a:gdLst/>
              <a:ahLst/>
              <a:cxnLst/>
              <a:rect r="r" b="b" t="t" l="l"/>
              <a:pathLst>
                <a:path h="660400" w="1217758">
                  <a:moveTo>
                    <a:pt x="1198688" y="220252"/>
                  </a:moveTo>
                  <a:cubicBezTo>
                    <a:pt x="1210202" y="254000"/>
                    <a:pt x="1217758" y="292600"/>
                    <a:pt x="1217758" y="330378"/>
                  </a:cubicBezTo>
                  <a:cubicBezTo>
                    <a:pt x="1217758" y="368156"/>
                    <a:pt x="1211282" y="404509"/>
                    <a:pt x="1199768" y="438009"/>
                  </a:cubicBezTo>
                  <a:cubicBezTo>
                    <a:pt x="1199408" y="438723"/>
                    <a:pt x="1199408" y="439435"/>
                    <a:pt x="1199048" y="440148"/>
                  </a:cubicBezTo>
                  <a:cubicBezTo>
                    <a:pt x="1152993" y="565955"/>
                    <a:pt x="1031379" y="658618"/>
                    <a:pt x="880261" y="660400"/>
                  </a:cubicBezTo>
                  <a:lnTo>
                    <a:pt x="0" y="660400"/>
                  </a:lnTo>
                  <a:lnTo>
                    <a:pt x="0" y="0"/>
                  </a:lnTo>
                  <a:lnTo>
                    <a:pt x="879607" y="0"/>
                  </a:lnTo>
                  <a:cubicBezTo>
                    <a:pt x="1032098" y="1782"/>
                    <a:pt x="1153713" y="93019"/>
                    <a:pt x="1198688" y="220252"/>
                  </a:cubicBezTo>
                  <a:close/>
                </a:path>
              </a:pathLst>
            </a:custGeom>
            <a:blipFill>
              <a:blip r:embed="rId4"/>
              <a:stretch>
                <a:fillRect l="-34643" t="-35732" r="-15356" b="-48664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-823344">
            <a:off x="1104594" y="8474105"/>
            <a:ext cx="920651" cy="920651"/>
          </a:xfrm>
          <a:custGeom>
            <a:avLst/>
            <a:gdLst/>
            <a:ahLst/>
            <a:cxnLst/>
            <a:rect r="r" b="b" t="t" l="l"/>
            <a:pathLst>
              <a:path h="920651" w="920651">
                <a:moveTo>
                  <a:pt x="0" y="0"/>
                </a:moveTo>
                <a:lnTo>
                  <a:pt x="920650" y="0"/>
                </a:lnTo>
                <a:lnTo>
                  <a:pt x="920650" y="920651"/>
                </a:lnTo>
                <a:lnTo>
                  <a:pt x="0" y="92065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823344">
            <a:off x="910693" y="8794041"/>
            <a:ext cx="920651" cy="920651"/>
          </a:xfrm>
          <a:custGeom>
            <a:avLst/>
            <a:gdLst/>
            <a:ahLst/>
            <a:cxnLst/>
            <a:rect r="r" b="b" t="t" l="l"/>
            <a:pathLst>
              <a:path h="920651" w="920651">
                <a:moveTo>
                  <a:pt x="0" y="0"/>
                </a:moveTo>
                <a:lnTo>
                  <a:pt x="920650" y="0"/>
                </a:lnTo>
                <a:lnTo>
                  <a:pt x="920650" y="920651"/>
                </a:lnTo>
                <a:lnTo>
                  <a:pt x="0" y="92065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7679121" y="6326980"/>
            <a:ext cx="474357" cy="474357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ED665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1267812" y="1182423"/>
            <a:ext cx="300229" cy="300229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ED665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2036025" y="872188"/>
            <a:ext cx="39377" cy="39377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5C9B4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74078" lIns="74078" bIns="74078" rIns="74078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0">
            <a:off x="16997119" y="693219"/>
            <a:ext cx="433631" cy="288907"/>
          </a:xfrm>
          <a:custGeom>
            <a:avLst/>
            <a:gdLst/>
            <a:ahLst/>
            <a:cxnLst/>
            <a:rect r="r" b="b" t="t" l="l"/>
            <a:pathLst>
              <a:path h="288907" w="433631">
                <a:moveTo>
                  <a:pt x="0" y="0"/>
                </a:moveTo>
                <a:lnTo>
                  <a:pt x="433631" y="0"/>
                </a:lnTo>
                <a:lnTo>
                  <a:pt x="433631" y="288906"/>
                </a:lnTo>
                <a:lnTo>
                  <a:pt x="0" y="28890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814635" y="1039548"/>
            <a:ext cx="12566333" cy="5921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8819"/>
              </a:lnSpc>
            </a:pPr>
            <a:r>
              <a:rPr lang="en-US" sz="6299" u="sng">
                <a:solidFill>
                  <a:srgbClr val="000000"/>
                </a:solidFill>
                <a:latin typeface="Bobby Jones"/>
                <a:ea typeface="Bobby Jones"/>
                <a:cs typeface="Bobby Jones"/>
                <a:sym typeface="Bobby Jones"/>
              </a:rPr>
              <a:t>Future Work:</a:t>
            </a:r>
          </a:p>
          <a:p>
            <a:pPr algn="just">
              <a:lnSpc>
                <a:spcPts val="8819"/>
              </a:lnSpc>
            </a:pPr>
          </a:p>
          <a:p>
            <a:pPr algn="just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•- Use larger and more diverse datasets</a:t>
            </a:r>
          </a:p>
          <a:p>
            <a:pPr algn="just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•- </a:t>
            </a:r>
            <a:r>
              <a:rPr lang="en-US" b="true" sz="51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Apply deep learning methods</a:t>
            </a:r>
          </a:p>
          <a:p>
            <a:pPr algn="just">
              <a:lnSpc>
                <a:spcPts val="7279"/>
              </a:lnSpc>
            </a:pPr>
            <a:r>
              <a:rPr lang="en-US" b="true" sz="51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•- Build a real-time diagnosis tool</a:t>
            </a:r>
          </a:p>
          <a:p>
            <a:pPr algn="just">
              <a:lnSpc>
                <a:spcPts val="7279"/>
              </a:lnSpc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DAGonF8YqBA</dc:identifier>
  <dcterms:modified xsi:type="dcterms:W3CDTF">2011-08-01T06:04:30Z</dcterms:modified>
  <cp:revision>1</cp:revision>
  <dc:title>Heart disease prediction using machine Learning</dc:title>
</cp:coreProperties>
</file>